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65" r:id="rId2"/>
    <p:sldId id="281" r:id="rId3"/>
    <p:sldId id="257" r:id="rId4"/>
    <p:sldId id="268" r:id="rId5"/>
    <p:sldId id="266" r:id="rId6"/>
    <p:sldId id="261" r:id="rId7"/>
    <p:sldId id="267" r:id="rId8"/>
    <p:sldId id="282" r:id="rId9"/>
    <p:sldId id="278" r:id="rId10"/>
    <p:sldId id="283" r:id="rId11"/>
    <p:sldId id="284" r:id="rId12"/>
    <p:sldId id="279" r:id="rId13"/>
    <p:sldId id="269" r:id="rId14"/>
    <p:sldId id="274" r:id="rId15"/>
    <p:sldId id="270" r:id="rId16"/>
    <p:sldId id="272" r:id="rId17"/>
    <p:sldId id="271" r:id="rId18"/>
    <p:sldId id="273" r:id="rId19"/>
    <p:sldId id="276" r:id="rId20"/>
    <p:sldId id="277" r:id="rId21"/>
    <p:sldId id="259" r:id="rId22"/>
    <p:sldId id="262" r:id="rId23"/>
    <p:sldId id="258" r:id="rId24"/>
    <p:sldId id="280" r:id="rId25"/>
    <p:sldId id="263" r:id="rId26"/>
    <p:sldId id="285" r:id="rId27"/>
  </p:sldIdLst>
  <p:sldSz cx="9144000" cy="6858000" type="screen4x3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>
        <p:scale>
          <a:sx n="65" d="100"/>
          <a:sy n="65" d="100"/>
        </p:scale>
        <p:origin x="-1524" y="-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69C1F-5A54-496C-95FD-2592861141DA}" type="datetimeFigureOut">
              <a:rPr lang="ar-IQ" smtClean="0"/>
              <a:pPr/>
              <a:t>05/07/1443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63398-CDF3-45E4-8450-32C28F115D5F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69C1F-5A54-496C-95FD-2592861141DA}" type="datetimeFigureOut">
              <a:rPr lang="ar-IQ" smtClean="0"/>
              <a:pPr/>
              <a:t>05/07/1443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63398-CDF3-45E4-8450-32C28F115D5F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69C1F-5A54-496C-95FD-2592861141DA}" type="datetimeFigureOut">
              <a:rPr lang="ar-IQ" smtClean="0"/>
              <a:pPr/>
              <a:t>05/07/1443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63398-CDF3-45E4-8450-32C28F115D5F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69C1F-5A54-496C-95FD-2592861141DA}" type="datetimeFigureOut">
              <a:rPr lang="ar-IQ" smtClean="0"/>
              <a:pPr/>
              <a:t>05/07/1443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63398-CDF3-45E4-8450-32C28F115D5F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69C1F-5A54-496C-95FD-2592861141DA}" type="datetimeFigureOut">
              <a:rPr lang="ar-IQ" smtClean="0"/>
              <a:pPr/>
              <a:t>05/07/1443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63398-CDF3-45E4-8450-32C28F115D5F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69C1F-5A54-496C-95FD-2592861141DA}" type="datetimeFigureOut">
              <a:rPr lang="ar-IQ" smtClean="0"/>
              <a:pPr/>
              <a:t>05/07/1443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63398-CDF3-45E4-8450-32C28F115D5F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69C1F-5A54-496C-95FD-2592861141DA}" type="datetimeFigureOut">
              <a:rPr lang="ar-IQ" smtClean="0"/>
              <a:pPr/>
              <a:t>05/07/1443</a:t>
            </a:fld>
            <a:endParaRPr lang="ar-IQ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63398-CDF3-45E4-8450-32C28F115D5F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69C1F-5A54-496C-95FD-2592861141DA}" type="datetimeFigureOut">
              <a:rPr lang="ar-IQ" smtClean="0"/>
              <a:pPr/>
              <a:t>05/07/1443</a:t>
            </a:fld>
            <a:endParaRPr lang="ar-IQ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63398-CDF3-45E4-8450-32C28F115D5F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69C1F-5A54-496C-95FD-2592861141DA}" type="datetimeFigureOut">
              <a:rPr lang="ar-IQ" smtClean="0"/>
              <a:pPr/>
              <a:t>05/07/1443</a:t>
            </a:fld>
            <a:endParaRPr lang="ar-IQ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63398-CDF3-45E4-8450-32C28F115D5F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69C1F-5A54-496C-95FD-2592861141DA}" type="datetimeFigureOut">
              <a:rPr lang="ar-IQ" smtClean="0"/>
              <a:pPr/>
              <a:t>05/07/1443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63398-CDF3-45E4-8450-32C28F115D5F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69C1F-5A54-496C-95FD-2592861141DA}" type="datetimeFigureOut">
              <a:rPr lang="ar-IQ" smtClean="0"/>
              <a:pPr/>
              <a:t>05/07/1443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63398-CDF3-45E4-8450-32C28F115D5F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469C1F-5A54-496C-95FD-2592861141DA}" type="datetimeFigureOut">
              <a:rPr lang="ar-IQ" smtClean="0"/>
              <a:pPr/>
              <a:t>05/07/1443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663398-CDF3-45E4-8450-32C28F115D5F}" type="slidenum">
              <a:rPr lang="ar-IQ" smtClean="0"/>
              <a:pPr/>
              <a:t>‹#›</a:t>
            </a:fld>
            <a:endParaRPr lang="ar-IQ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467544" y="1916832"/>
            <a:ext cx="7772400" cy="3456384"/>
          </a:xfrm>
        </p:spPr>
        <p:txBody>
          <a:bodyPr>
            <a:normAutofit fontScale="90000"/>
          </a:bodyPr>
          <a:lstStyle/>
          <a:p>
            <a:r>
              <a:rPr lang="ar-IQ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ar-IQ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ar-IQ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br>
              <a:rPr lang="ar-IQ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ar-IQ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ar-IQ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ar-IQ" dirty="0" smtClean="0"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ar-IQ" sz="36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بسم الله الرحمن الرحيم</a:t>
            </a:r>
            <a:r>
              <a:rPr lang="ar-IQ" dirty="0" smtClean="0">
                <a:latin typeface="Andalus" panose="02020603050405020304" pitchFamily="18" charset="-78"/>
                <a:cs typeface="Andalus" panose="02020603050405020304" pitchFamily="18" charset="-78"/>
              </a:rPr>
              <a:t/>
            </a:r>
            <a:br>
              <a:rPr lang="ar-IQ" dirty="0" smtClean="0">
                <a:latin typeface="Andalus" panose="02020603050405020304" pitchFamily="18" charset="-78"/>
                <a:cs typeface="Andalus" panose="02020603050405020304" pitchFamily="18" charset="-78"/>
              </a:rPr>
            </a:br>
            <a:r>
              <a:rPr lang="ar-IQ" dirty="0" smtClean="0"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ar-IQ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ar-IQ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محاضرات علم الوراثة </a:t>
            </a:r>
            <a:r>
              <a:rPr lang="en-US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Genetics</a:t>
            </a:r>
            <a:r>
              <a:rPr lang="ar-IQ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ar-IQ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ar-IQ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قياس المسافة الوراثية ورسم الخرائط الوراثية 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genetic distance &amp; genetic</a:t>
            </a:r>
            <a:b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maps 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Part II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</a:t>
            </a:r>
            <a:b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ar-IQ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المرحلة الثالثة – قسم علوم الحياة</a:t>
            </a:r>
            <a:br>
              <a:rPr lang="ar-IQ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en-US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ar-IQ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ar-IQ" sz="2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ar-IQ" sz="2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ar-IQ" sz="2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endParaRPr lang="ar-IQ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6">
                  <a:lumMod val="40000"/>
                  <a:lumOff val="6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611560" y="5733256"/>
            <a:ext cx="7488832" cy="648072"/>
          </a:xfrm>
        </p:spPr>
        <p:txBody>
          <a:bodyPr>
            <a:normAutofit fontScale="25000" lnSpcReduction="20000"/>
          </a:bodyPr>
          <a:lstStyle/>
          <a:p>
            <a:endParaRPr lang="ar-IQ" sz="40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r>
              <a:rPr lang="ar-IQ" sz="1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أ.م.د.</a:t>
            </a:r>
            <a:r>
              <a:rPr lang="ar-IQ" sz="1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ar-IQ" sz="1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حسنه عامر </a:t>
            </a:r>
            <a:r>
              <a:rPr lang="ar-IQ" sz="1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مهوس</a:t>
            </a:r>
            <a:r>
              <a:rPr lang="ar-IQ" sz="1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</a:p>
          <a:p>
            <a:r>
              <a:rPr lang="ar-IQ" sz="7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قسم علوم الحياة - كلية تربية </a:t>
            </a:r>
            <a:r>
              <a:rPr lang="ar-IQ" sz="7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القرنة</a:t>
            </a:r>
            <a:r>
              <a:rPr lang="ar-IQ" sz="7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- جامعة البصرة</a:t>
            </a:r>
          </a:p>
          <a:p>
            <a:r>
              <a:rPr lang="ar-IQ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endParaRPr lang="ar-IQ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026" name="Picture 2" descr="C:\Users\ahmed\Desktop\744379_54365_ans_78ae00a57dbc4d20bce204c3bb486f8a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32656"/>
            <a:ext cx="5187890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صورة 4" descr="download.jpeg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596336" y="332656"/>
            <a:ext cx="1240294" cy="13681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2" descr="C:\Users\مكتب الشمس\Desktop\شعار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188640"/>
            <a:ext cx="1550347" cy="15567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147315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rmAutofit fontScale="90000"/>
          </a:bodyPr>
          <a:lstStyle/>
          <a:p>
            <a:r>
              <a:rPr lang="ar-IQ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ar-IQ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ar-IQ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التضريب</a:t>
            </a:r>
            <a:r>
              <a:rPr lang="ar-IQ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الاختباري للثنائي الهجين </a:t>
            </a:r>
            <a:r>
              <a:rPr 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Dihybride</a:t>
            </a:r>
            <a:r>
              <a:rPr lang="ar-IQ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</a:t>
            </a:r>
            <a:br>
              <a:rPr lang="ar-IQ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ar-IQ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ar-IQ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او</a:t>
            </a:r>
            <a:r>
              <a:rPr lang="ar-IQ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ar-IQ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تضريب</a:t>
            </a:r>
            <a:r>
              <a:rPr lang="ar-IQ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النقطتين 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Two point cross </a:t>
            </a:r>
            <a:b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just"/>
            <a:r>
              <a:rPr lang="ar-IQ" dirty="0" smtClean="0"/>
              <a:t>يتم تحديد المسافة الوراثية بين </a:t>
            </a:r>
            <a:r>
              <a:rPr lang="ar-IQ" dirty="0" err="1" smtClean="0"/>
              <a:t>جينين</a:t>
            </a:r>
            <a:r>
              <a:rPr lang="ar-IQ" dirty="0" smtClean="0"/>
              <a:t> وذلك كما في المثال التالي :</a:t>
            </a:r>
          </a:p>
          <a:p>
            <a:pPr algn="just"/>
            <a:r>
              <a:rPr lang="ar-IQ" dirty="0" smtClean="0"/>
              <a:t>عند </a:t>
            </a:r>
            <a:r>
              <a:rPr lang="ar-IQ" dirty="0" err="1" smtClean="0"/>
              <a:t>تضريب</a:t>
            </a:r>
            <a:r>
              <a:rPr lang="ar-IQ" dirty="0" smtClean="0"/>
              <a:t> نباتات ذات حبوب ملونة ممتلئة </a:t>
            </a:r>
            <a:r>
              <a:rPr lang="en-US" dirty="0" smtClean="0"/>
              <a:t> CS/CS</a:t>
            </a:r>
            <a:r>
              <a:rPr lang="ar-IQ" dirty="0" smtClean="0"/>
              <a:t>مع نباتات عديمة اللون مجعدة الحبوب</a:t>
            </a:r>
            <a:r>
              <a:rPr lang="en-US" dirty="0" err="1" smtClean="0"/>
              <a:t>cs</a:t>
            </a:r>
            <a:r>
              <a:rPr lang="en-US" dirty="0" smtClean="0"/>
              <a:t>/</a:t>
            </a:r>
            <a:r>
              <a:rPr lang="en-US" dirty="0" err="1" smtClean="0"/>
              <a:t>cs</a:t>
            </a:r>
            <a:r>
              <a:rPr lang="en-US" dirty="0" smtClean="0"/>
              <a:t> </a:t>
            </a:r>
            <a:r>
              <a:rPr lang="ar-IQ" dirty="0" smtClean="0"/>
              <a:t> , كانت نباتات الجيل </a:t>
            </a:r>
            <a:r>
              <a:rPr lang="ar-IQ" dirty="0" err="1" smtClean="0"/>
              <a:t>الاول</a:t>
            </a:r>
            <a:r>
              <a:rPr lang="ar-IQ" dirty="0" smtClean="0"/>
              <a:t> ملونة ممتلئة (هجينة سائدة)</a:t>
            </a:r>
            <a:r>
              <a:rPr lang="en-US" dirty="0" smtClean="0"/>
              <a:t>CS/</a:t>
            </a:r>
            <a:r>
              <a:rPr lang="en-US" dirty="0" err="1" smtClean="0"/>
              <a:t>cs</a:t>
            </a:r>
            <a:r>
              <a:rPr lang="en-US" dirty="0" smtClean="0"/>
              <a:t> </a:t>
            </a:r>
            <a:r>
              <a:rPr lang="ar-IQ" dirty="0" smtClean="0"/>
              <a:t> , وعند إجراء التلقيح الاختباري لنباتات الجيل </a:t>
            </a:r>
            <a:r>
              <a:rPr lang="ar-IQ" dirty="0" err="1" smtClean="0"/>
              <a:t>الاول</a:t>
            </a:r>
            <a:r>
              <a:rPr lang="ar-IQ" dirty="0" smtClean="0"/>
              <a:t> مع نبات عديم اللون مجعد الحبوب </a:t>
            </a:r>
            <a:r>
              <a:rPr lang="en-US" dirty="0" err="1" smtClean="0"/>
              <a:t>cs</a:t>
            </a:r>
            <a:r>
              <a:rPr lang="en-US" dirty="0" smtClean="0"/>
              <a:t>/</a:t>
            </a:r>
            <a:r>
              <a:rPr lang="en-US" dirty="0" err="1" smtClean="0"/>
              <a:t>cs</a:t>
            </a:r>
            <a:r>
              <a:rPr lang="ar-IQ" dirty="0" smtClean="0"/>
              <a:t> ظهرت النتائج التالية: </a:t>
            </a:r>
          </a:p>
          <a:p>
            <a:pPr algn="just">
              <a:buNone/>
            </a:pPr>
            <a:r>
              <a:rPr lang="ar-IQ" dirty="0" smtClean="0"/>
              <a:t>     حبوب ملونة ممتلئة  </a:t>
            </a:r>
            <a:r>
              <a:rPr lang="en-US" dirty="0" smtClean="0"/>
              <a:t>CS/</a:t>
            </a:r>
            <a:r>
              <a:rPr lang="en-US" dirty="0" err="1" smtClean="0"/>
              <a:t>cs</a:t>
            </a:r>
            <a:r>
              <a:rPr lang="ar-IQ" dirty="0" smtClean="0"/>
              <a:t>               </a:t>
            </a:r>
            <a:r>
              <a:rPr lang="en-US" dirty="0" smtClean="0"/>
              <a:t>4032</a:t>
            </a:r>
            <a:r>
              <a:rPr lang="ar-IQ" dirty="0" smtClean="0"/>
              <a:t>   تراكيب أبوية </a:t>
            </a:r>
          </a:p>
          <a:p>
            <a:pPr algn="just">
              <a:buNone/>
            </a:pPr>
            <a:r>
              <a:rPr lang="ar-IQ" dirty="0" smtClean="0"/>
              <a:t>     </a:t>
            </a:r>
            <a:r>
              <a:rPr lang="ar-IQ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ملونة  مجعدة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149                           Cs/</a:t>
            </a:r>
            <a:r>
              <a:rPr 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cs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ar-IQ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...  </a:t>
            </a:r>
            <a:r>
              <a:rPr lang="ar-IQ" dirty="0" smtClean="0"/>
              <a:t>تراكيب عبورية</a:t>
            </a:r>
            <a:endParaRPr lang="ar-IQ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just">
              <a:buNone/>
            </a:pPr>
            <a:r>
              <a:rPr lang="ar-IQ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 حبوب عديمة اللون ممتلئة 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 </a:t>
            </a:r>
            <a:r>
              <a:rPr 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cS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/</a:t>
            </a:r>
            <a:r>
              <a:rPr 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cs</a:t>
            </a:r>
            <a:r>
              <a:rPr lang="ar-IQ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152 </a:t>
            </a:r>
            <a:r>
              <a:rPr lang="ar-IQ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...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ar-IQ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ar-IQ" dirty="0" smtClean="0"/>
              <a:t>تراكيب عبورية </a:t>
            </a:r>
          </a:p>
          <a:p>
            <a:pPr algn="just">
              <a:buNone/>
            </a:pPr>
            <a:r>
              <a:rPr lang="ar-IQ" dirty="0" smtClean="0"/>
              <a:t>    حبوب عديمة اللون مجعدة</a:t>
            </a:r>
            <a:r>
              <a:rPr lang="en-US" dirty="0" smtClean="0"/>
              <a:t>      </a:t>
            </a:r>
            <a:r>
              <a:rPr lang="en-US" dirty="0" err="1" smtClean="0"/>
              <a:t>cs</a:t>
            </a:r>
            <a:r>
              <a:rPr lang="en-US" dirty="0" smtClean="0"/>
              <a:t>/</a:t>
            </a:r>
            <a:r>
              <a:rPr lang="en-US" dirty="0" err="1" smtClean="0"/>
              <a:t>cs</a:t>
            </a:r>
            <a:r>
              <a:rPr lang="en-US" dirty="0" smtClean="0"/>
              <a:t> </a:t>
            </a:r>
            <a:r>
              <a:rPr lang="ar-IQ" dirty="0" smtClean="0"/>
              <a:t>     </a:t>
            </a:r>
            <a:r>
              <a:rPr lang="en-US" dirty="0" smtClean="0"/>
              <a:t>4035</a:t>
            </a:r>
            <a:r>
              <a:rPr lang="ar-IQ" dirty="0" smtClean="0"/>
              <a:t>   تراكيب أبوية </a:t>
            </a:r>
          </a:p>
          <a:p>
            <a:pPr algn="just"/>
            <a:r>
              <a:rPr lang="ar-IQ" dirty="0" smtClean="0"/>
              <a:t>المجموع = </a:t>
            </a:r>
            <a:r>
              <a:rPr lang="en-US" dirty="0" smtClean="0"/>
              <a:t>8368 </a:t>
            </a:r>
            <a:endParaRPr lang="ar-IQ" dirty="0" smtClean="0"/>
          </a:p>
          <a:p>
            <a:pPr algn="just"/>
            <a:endParaRPr lang="ar-IQ" dirty="0" smtClean="0"/>
          </a:p>
          <a:p>
            <a:pPr algn="just"/>
            <a:endParaRPr lang="ar-IQ" dirty="0" smtClean="0"/>
          </a:p>
          <a:p>
            <a:pPr algn="just"/>
            <a:endParaRPr lang="ar-IQ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IQ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كيفية حساب المسافة الوراثية التي تفصل بين </a:t>
            </a:r>
            <a:r>
              <a:rPr lang="ar-IQ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جينين</a:t>
            </a:r>
            <a:r>
              <a:rPr lang="ar-IQ" dirty="0" smtClean="0"/>
              <a:t> </a:t>
            </a:r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>
              <a:buFont typeface="Wingdings" pitchFamily="2" charset="2"/>
              <a:buChar char="q"/>
            </a:pPr>
            <a:r>
              <a:rPr lang="ar-IQ" dirty="0" smtClean="0"/>
              <a:t>يتم حساب المسافة بعد حساب نسبة التراكيب العبورية من خلال أعداد الأفراد :</a:t>
            </a:r>
          </a:p>
          <a:p>
            <a:pPr algn="just"/>
            <a:r>
              <a:rPr lang="ar-IQ" dirty="0" smtClean="0"/>
              <a:t> تمثل الأفراد الأقل عددا , التراكيب العبورية فيما تمثل التراكيب الأبوية الأفراد الأكثر عددا.</a:t>
            </a:r>
          </a:p>
          <a:p>
            <a:pPr algn="just"/>
            <a:r>
              <a:rPr lang="ar-IQ" dirty="0" smtClean="0"/>
              <a:t>يمكن احتساب نسبة التراكيب الأبوية :</a:t>
            </a:r>
          </a:p>
          <a:p>
            <a:pPr algn="just"/>
            <a:r>
              <a:rPr lang="en-US" dirty="0" smtClean="0"/>
              <a:t>4035 + 4032 = 8067 / 8368 *100 = 96.4 %</a:t>
            </a:r>
            <a:endParaRPr lang="ar-IQ" dirty="0" smtClean="0"/>
          </a:p>
          <a:p>
            <a:pPr algn="just"/>
            <a:r>
              <a:rPr lang="ar-IQ" dirty="0" smtClean="0"/>
              <a:t>تحسب نسبة العبور من خلال قسمة مجموع التراكيب العبورية من المجموع الكلي * مئة </a:t>
            </a:r>
            <a:r>
              <a:rPr lang="en-US" dirty="0" smtClean="0"/>
              <a:t>100</a:t>
            </a:r>
            <a:r>
              <a:rPr lang="ar-IQ" dirty="0" smtClean="0"/>
              <a:t>:</a:t>
            </a:r>
          </a:p>
          <a:p>
            <a:pPr algn="just"/>
            <a:r>
              <a:rPr lang="ar-IQ" dirty="0" smtClean="0"/>
              <a:t>    </a:t>
            </a:r>
            <a:r>
              <a:rPr lang="en-US" dirty="0" smtClean="0"/>
              <a:t>= 3.6%</a:t>
            </a:r>
            <a:r>
              <a:rPr lang="ar-IQ" dirty="0" smtClean="0"/>
              <a:t>      </a:t>
            </a:r>
            <a:r>
              <a:rPr lang="en-US" dirty="0" smtClean="0"/>
              <a:t>149 +152 = 301/ 8368 *100</a:t>
            </a:r>
            <a:endParaRPr lang="ar-IQ" dirty="0" smtClean="0"/>
          </a:p>
          <a:p>
            <a:pPr algn="just"/>
            <a:r>
              <a:rPr lang="ar-IQ" dirty="0" smtClean="0"/>
              <a:t>نسبة العبور = المسافة الوراثية = </a:t>
            </a:r>
            <a:r>
              <a:rPr lang="en-US" dirty="0" smtClean="0"/>
              <a:t>3.6</a:t>
            </a:r>
            <a:r>
              <a:rPr lang="ar-IQ" dirty="0" smtClean="0"/>
              <a:t> وحدة </a:t>
            </a:r>
            <a:r>
              <a:rPr lang="ar-IQ" dirty="0" err="1" smtClean="0"/>
              <a:t>خرائطية</a:t>
            </a:r>
            <a:r>
              <a:rPr lang="ar-IQ" dirty="0" smtClean="0"/>
              <a:t> </a:t>
            </a:r>
          </a:p>
          <a:p>
            <a:pPr algn="just"/>
            <a:endParaRPr lang="en-US" dirty="0" smtClean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IQ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ar-IQ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ar-IQ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التضريب</a:t>
            </a:r>
            <a:r>
              <a:rPr lang="ar-IQ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الاختباري لثلاث نقاط 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Three point cross </a:t>
            </a:r>
            <a:b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endParaRPr lang="ar-IQ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just"/>
            <a:r>
              <a:rPr lang="ar-IQ" dirty="0" smtClean="0"/>
              <a:t>أكثر الوسائل استخداماً في رسم الخرائط الوراثية </a:t>
            </a:r>
            <a:r>
              <a:rPr lang="ar-IQ" dirty="0" err="1" smtClean="0"/>
              <a:t>للكروموسومات</a:t>
            </a:r>
            <a:r>
              <a:rPr lang="ar-IQ" dirty="0" smtClean="0"/>
              <a:t> هي التهجين الاختباري لثلاث نقط </a:t>
            </a:r>
            <a:r>
              <a:rPr lang="ar-IQ" dirty="0" err="1" smtClean="0"/>
              <a:t>او</a:t>
            </a:r>
            <a:r>
              <a:rPr lang="ar-IQ" dirty="0" smtClean="0"/>
              <a:t> ما يسمى الهجن الثلاثية </a:t>
            </a:r>
            <a:r>
              <a:rPr lang="en-US" dirty="0" err="1" smtClean="0"/>
              <a:t>trihybride</a:t>
            </a:r>
            <a:r>
              <a:rPr lang="ar-IQ" dirty="0" smtClean="0"/>
              <a:t> .</a:t>
            </a:r>
          </a:p>
          <a:p>
            <a:pPr algn="just"/>
            <a:r>
              <a:rPr lang="ar-IQ" dirty="0" err="1" smtClean="0"/>
              <a:t>اول</a:t>
            </a:r>
            <a:r>
              <a:rPr lang="ar-IQ" dirty="0" smtClean="0"/>
              <a:t> من استخدمه </a:t>
            </a:r>
            <a:r>
              <a:rPr lang="ar-IQ" dirty="0" err="1" smtClean="0"/>
              <a:t>موركان</a:t>
            </a:r>
            <a:r>
              <a:rPr lang="ar-IQ" dirty="0" smtClean="0"/>
              <a:t> في تجاربه على </a:t>
            </a:r>
            <a:r>
              <a:rPr lang="ar-IQ" dirty="0" err="1" smtClean="0"/>
              <a:t>الدروسوفيلا</a:t>
            </a:r>
            <a:r>
              <a:rPr lang="ar-IQ" dirty="0" smtClean="0"/>
              <a:t> .</a:t>
            </a:r>
          </a:p>
          <a:p>
            <a:pPr algn="just"/>
            <a:r>
              <a:rPr lang="ar-IQ" dirty="0" smtClean="0"/>
              <a:t>وجد </a:t>
            </a:r>
            <a:r>
              <a:rPr lang="ar-IQ" dirty="0" err="1" smtClean="0"/>
              <a:t>ان</a:t>
            </a:r>
            <a:r>
              <a:rPr lang="ar-IQ" dirty="0" smtClean="0"/>
              <a:t> ذكور </a:t>
            </a:r>
            <a:r>
              <a:rPr lang="ar-IQ" dirty="0" err="1" smtClean="0"/>
              <a:t>الدروسوفيلا</a:t>
            </a:r>
            <a:r>
              <a:rPr lang="ar-IQ" dirty="0" smtClean="0"/>
              <a:t> لا يحدث فيها عبور</a:t>
            </a:r>
          </a:p>
          <a:p>
            <a:pPr algn="just"/>
            <a:r>
              <a:rPr lang="ar-IQ" dirty="0" smtClean="0"/>
              <a:t>كان يجري تلقيح اختباري بين ذكر متنحي مع إناث الجيل الأول الهجينة السائدة.</a:t>
            </a:r>
          </a:p>
          <a:p>
            <a:pPr algn="just"/>
            <a:r>
              <a:rPr lang="ar-IQ" dirty="0" smtClean="0"/>
              <a:t>يتضمن هذا </a:t>
            </a:r>
            <a:r>
              <a:rPr lang="ar-IQ" dirty="0" err="1" smtClean="0"/>
              <a:t>التضريب</a:t>
            </a:r>
            <a:r>
              <a:rPr lang="ar-IQ" dirty="0" smtClean="0"/>
              <a:t> حدوث </a:t>
            </a:r>
            <a:r>
              <a:rPr lang="ar-IQ" dirty="0" err="1" smtClean="0"/>
              <a:t>عبورين</a:t>
            </a:r>
            <a:r>
              <a:rPr lang="ar-IQ" dirty="0" smtClean="0"/>
              <a:t> مفردين وعبور مزدوج  .</a:t>
            </a:r>
          </a:p>
          <a:p>
            <a:pPr algn="just"/>
            <a:r>
              <a:rPr lang="ar-IQ" dirty="0" smtClean="0"/>
              <a:t>التراكيب الأبوية تمثل أكثر الأفراد عددا والعبور المزدوج يمثل اقل الأفراد عددا .</a:t>
            </a:r>
          </a:p>
          <a:p>
            <a:pPr algn="just"/>
            <a:r>
              <a:rPr lang="ar-IQ" dirty="0" smtClean="0"/>
              <a:t>يتم تحديد </a:t>
            </a:r>
            <a:r>
              <a:rPr lang="ar-IQ" dirty="0" err="1" smtClean="0"/>
              <a:t>الجين</a:t>
            </a:r>
            <a:r>
              <a:rPr lang="ar-IQ" dirty="0" smtClean="0"/>
              <a:t> الوسطي أولا عن طريق مقارنة تركيب التراكيب </a:t>
            </a:r>
            <a:r>
              <a:rPr lang="ar-IQ" dirty="0" err="1" smtClean="0"/>
              <a:t>الابوية</a:t>
            </a:r>
            <a:r>
              <a:rPr lang="ar-IQ" dirty="0" smtClean="0"/>
              <a:t> مع تراكيب </a:t>
            </a:r>
            <a:r>
              <a:rPr lang="ar-IQ" dirty="0" err="1" smtClean="0"/>
              <a:t>الافراد</a:t>
            </a:r>
            <a:r>
              <a:rPr lang="ar-IQ" dirty="0" smtClean="0"/>
              <a:t> في العبور المزدوج .</a:t>
            </a:r>
          </a:p>
          <a:p>
            <a:pPr algn="just"/>
            <a:r>
              <a:rPr lang="ar-IQ" dirty="0" smtClean="0"/>
              <a:t> يتم حساب النسب العبورية بين كل </a:t>
            </a:r>
            <a:r>
              <a:rPr lang="ar-IQ" dirty="0" err="1" smtClean="0"/>
              <a:t>جينين</a:t>
            </a:r>
            <a:r>
              <a:rPr lang="ar-IQ" dirty="0" smtClean="0"/>
              <a:t>  بعد تحديد </a:t>
            </a:r>
            <a:r>
              <a:rPr lang="ar-IQ" dirty="0" err="1" smtClean="0"/>
              <a:t>الجين</a:t>
            </a:r>
            <a:r>
              <a:rPr lang="ar-IQ" dirty="0" smtClean="0"/>
              <a:t> الوسطي . </a:t>
            </a:r>
            <a:endParaRPr lang="en-US" dirty="0" smtClean="0"/>
          </a:p>
          <a:p>
            <a:pPr algn="just"/>
            <a:r>
              <a:rPr lang="ar-IQ" dirty="0" smtClean="0"/>
              <a:t>يتم تحديد الوضع </a:t>
            </a:r>
            <a:r>
              <a:rPr lang="ar-IQ" dirty="0" err="1" smtClean="0"/>
              <a:t>التجاذبي</a:t>
            </a:r>
            <a:r>
              <a:rPr lang="ar-IQ" dirty="0" smtClean="0"/>
              <a:t> </a:t>
            </a:r>
            <a:r>
              <a:rPr lang="ar-IQ" dirty="0" err="1" smtClean="0"/>
              <a:t>او</a:t>
            </a:r>
            <a:r>
              <a:rPr lang="ar-IQ" dirty="0" smtClean="0"/>
              <a:t> </a:t>
            </a:r>
            <a:r>
              <a:rPr lang="ar-IQ" dirty="0" err="1" smtClean="0"/>
              <a:t>التنافري</a:t>
            </a:r>
            <a:r>
              <a:rPr lang="ar-IQ" dirty="0" smtClean="0"/>
              <a:t> </a:t>
            </a:r>
            <a:r>
              <a:rPr lang="ar-IQ" dirty="0" err="1" smtClean="0"/>
              <a:t>للأليلات</a:t>
            </a:r>
            <a:r>
              <a:rPr lang="ar-IQ" dirty="0" smtClean="0"/>
              <a:t> بعد مقارنة ترتيب </a:t>
            </a:r>
            <a:r>
              <a:rPr lang="ar-IQ" dirty="0" err="1" smtClean="0"/>
              <a:t>الاليلات</a:t>
            </a:r>
            <a:r>
              <a:rPr lang="ar-IQ" dirty="0" smtClean="0"/>
              <a:t> بين </a:t>
            </a:r>
            <a:r>
              <a:rPr lang="ar-IQ" dirty="0" err="1" smtClean="0"/>
              <a:t>الافراد</a:t>
            </a:r>
            <a:r>
              <a:rPr lang="ar-IQ" dirty="0" smtClean="0"/>
              <a:t> </a:t>
            </a:r>
            <a:r>
              <a:rPr lang="ar-IQ" dirty="0" err="1" smtClean="0"/>
              <a:t>الابوية</a:t>
            </a:r>
            <a:r>
              <a:rPr lang="ar-IQ" dirty="0" smtClean="0"/>
              <a:t> وذات العبور المزدوج .</a:t>
            </a:r>
            <a:endParaRPr lang="ar-IQ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rmAutofit fontScale="90000"/>
          </a:bodyPr>
          <a:lstStyle/>
          <a:p>
            <a:r>
              <a:rPr lang="ar-IQ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ar-IQ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ar-IQ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التضريب</a:t>
            </a:r>
            <a:r>
              <a:rPr lang="ar-IQ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الاختباري لثلاث نقاط 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Three point cross </a:t>
            </a:r>
            <a:b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endParaRPr lang="ar-IQ" dirty="0"/>
          </a:p>
        </p:txBody>
      </p:sp>
      <p:pic>
        <p:nvPicPr>
          <p:cNvPr id="3074" name="Picture 2" descr="C:\Users\مكتب الشمس\Desktop\Qpr1fBd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55" y="1484784"/>
            <a:ext cx="9090445" cy="53732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IQ" dirty="0" smtClean="0"/>
              <a:t> </a:t>
            </a:r>
            <a:r>
              <a:rPr lang="ar-IQ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العبور المزدوج بين ثلاث جينات 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double crossing over </a:t>
            </a:r>
            <a:endParaRPr lang="ar-IQ" dirty="0">
              <a:solidFill>
                <a:srgbClr val="FF0000"/>
              </a:solidFill>
            </a:endParaRPr>
          </a:p>
        </p:txBody>
      </p:sp>
      <p:pic>
        <p:nvPicPr>
          <p:cNvPr id="8194" name="Picture 2" descr="C:\Users\مكتب الشمس\Desktop\zbI3rbT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02" y="1412776"/>
            <a:ext cx="9140898" cy="54452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IQ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حساب النسبة المئوية للتراكيب الوراثية الجديدة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Recombinant Frequency</a:t>
            </a:r>
            <a:r>
              <a:rPr lang="en-US" dirty="0" smtClean="0"/>
              <a:t>  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RF</a:t>
            </a:r>
            <a:endParaRPr lang="ar-IQ" dirty="0"/>
          </a:p>
        </p:txBody>
      </p:sp>
      <p:pic>
        <p:nvPicPr>
          <p:cNvPr id="4098" name="Picture 2" descr="C:\Users\مكتب الشمس\Desktop\UuHfgw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484784"/>
            <a:ext cx="8784976" cy="504055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IQ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حساب نسبة العبور المفرد بين </a:t>
            </a:r>
            <a:r>
              <a:rPr lang="ar-IQ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الجينين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 , g </a:t>
            </a:r>
            <a:r>
              <a:rPr lang="ar-IQ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b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endParaRPr lang="ar-IQ" dirty="0"/>
          </a:p>
        </p:txBody>
      </p:sp>
      <p:pic>
        <p:nvPicPr>
          <p:cNvPr id="6146" name="Picture 2" descr="C:\Users\مكتب الشمس\Desktop\LOoppul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340768"/>
            <a:ext cx="8977233" cy="55172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IQ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حساب نسبة العبور المفرد بين </a:t>
            </a:r>
            <a:r>
              <a:rPr lang="ar-IQ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الجينين</a:t>
            </a:r>
            <a:r>
              <a:rPr lang="ar-IQ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l,g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b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endParaRPr lang="ar-IQ" dirty="0"/>
          </a:p>
        </p:txBody>
      </p:sp>
      <p:pic>
        <p:nvPicPr>
          <p:cNvPr id="5122" name="Picture 2" descr="C:\Users\مكتب الشمس\Desktop\hoxLvkd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339" y="1412776"/>
            <a:ext cx="9124661" cy="54452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حساب المسافات الوراثية بين الجينات</a:t>
            </a:r>
            <a:endParaRPr lang="ar-IQ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7170" name="Picture 2" descr="C:\Users\مكتب الشمس\Desktop\MgWg48p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512168"/>
            <a:ext cx="8964487" cy="53732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IQ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العوامل المؤثرة في العبور الوراثي 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endParaRPr lang="ar-IQ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lvl="0" indent="-514350" algn="just">
              <a:buFont typeface="+mj-lt"/>
              <a:buAutoNum type="arabicPeriod"/>
            </a:pPr>
            <a:r>
              <a:rPr lang="ar-IQ" dirty="0" smtClean="0"/>
              <a:t>الجنس : وهو يؤثر على نسبة العبور </a:t>
            </a:r>
            <a:r>
              <a:rPr lang="ar-IQ" dirty="0" err="1" smtClean="0"/>
              <a:t>اذ</a:t>
            </a:r>
            <a:r>
              <a:rPr lang="ar-IQ" dirty="0" smtClean="0"/>
              <a:t> تكون النسبة في الأجناس المتباينة </a:t>
            </a:r>
            <a:r>
              <a:rPr lang="ar-IQ" dirty="0" err="1" smtClean="0"/>
              <a:t>الامشاج</a:t>
            </a:r>
            <a:r>
              <a:rPr lang="ar-IQ" dirty="0" smtClean="0"/>
              <a:t> اقل مما هي في الأجناس المتماثلة الأمشاج , فمثلاً في ذكور </a:t>
            </a:r>
            <a:r>
              <a:rPr lang="ar-IQ" dirty="0" err="1" smtClean="0"/>
              <a:t>الدروسوفلا</a:t>
            </a:r>
            <a:r>
              <a:rPr lang="ar-IQ" dirty="0" smtClean="0"/>
              <a:t> تكون نسبة العبور قليلة  أو معدومة  مقارنة </a:t>
            </a:r>
            <a:r>
              <a:rPr lang="ar-IQ" dirty="0" err="1" smtClean="0"/>
              <a:t>بالاناث</a:t>
            </a:r>
            <a:r>
              <a:rPr lang="ar-IQ" dirty="0" smtClean="0"/>
              <a:t> التي يحدث فيها العبور  .</a:t>
            </a:r>
            <a:endParaRPr lang="en-US" dirty="0" smtClean="0"/>
          </a:p>
          <a:p>
            <a:pPr algn="just">
              <a:buNone/>
            </a:pPr>
            <a:r>
              <a:rPr lang="ar-IQ" dirty="0" smtClean="0"/>
              <a:t>2- عمر الأم : حيث يقل العبور بتقدم عمر الام .</a:t>
            </a:r>
            <a:endParaRPr lang="en-US" dirty="0" smtClean="0"/>
          </a:p>
          <a:p>
            <a:pPr algn="just">
              <a:buNone/>
            </a:pPr>
            <a:r>
              <a:rPr lang="ar-IQ" dirty="0" smtClean="0"/>
              <a:t>3- الحرارة : زيادة درجة الحرارة تؤثر على نسبة العبور والحرارة </a:t>
            </a:r>
            <a:r>
              <a:rPr lang="ar-IQ" dirty="0" err="1" smtClean="0"/>
              <a:t>الاعلى</a:t>
            </a:r>
            <a:r>
              <a:rPr lang="ar-IQ" dirty="0" smtClean="0"/>
              <a:t> </a:t>
            </a:r>
            <a:r>
              <a:rPr lang="ar-IQ" dirty="0" err="1" smtClean="0"/>
              <a:t>او</a:t>
            </a:r>
            <a:r>
              <a:rPr lang="ar-IQ" dirty="0" smtClean="0"/>
              <a:t> اقل من </a:t>
            </a:r>
            <a:r>
              <a:rPr lang="en-US" dirty="0" smtClean="0"/>
              <a:t>22 </a:t>
            </a:r>
            <a:r>
              <a:rPr lang="ar-IQ" dirty="0" smtClean="0"/>
              <a:t>م</a:t>
            </a:r>
            <a:r>
              <a:rPr lang="ar-IQ" baseline="30000" dirty="0" smtClean="0"/>
              <a:t> 5</a:t>
            </a:r>
            <a:r>
              <a:rPr lang="ar-IQ" dirty="0" smtClean="0"/>
              <a:t> تزيد من نسبة العبور .</a:t>
            </a:r>
            <a:endParaRPr lang="en-US" dirty="0" smtClean="0"/>
          </a:p>
          <a:p>
            <a:pPr algn="just"/>
            <a:endParaRPr lang="ar-IQ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أهداف المحاضرة</a:t>
            </a:r>
            <a:endParaRPr lang="ar-IQ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IQ" dirty="0" smtClean="0"/>
              <a:t>القدرة على تحليل النتائج البايولوجية  الميدانية .</a:t>
            </a:r>
          </a:p>
          <a:p>
            <a:r>
              <a:rPr lang="ar-IQ" dirty="0" smtClean="0"/>
              <a:t>معرفة كيفية حساب المسافات الورثية بين الجينات .</a:t>
            </a:r>
          </a:p>
          <a:p>
            <a:r>
              <a:rPr lang="ar-IQ" dirty="0"/>
              <a:t>معرفة كيفية </a:t>
            </a:r>
            <a:r>
              <a:rPr lang="ar-IQ" dirty="0" smtClean="0"/>
              <a:t>رسم الخرائط الوراثية من خلال المسافات </a:t>
            </a:r>
            <a:r>
              <a:rPr lang="ar-IQ" dirty="0"/>
              <a:t>الورثية بين الجينات .</a:t>
            </a:r>
          </a:p>
          <a:p>
            <a:endParaRPr lang="ar-IQ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ar-IQ" dirty="0" smtClean="0"/>
              <a:t> 4- تأثيرات الغذاء والمواد </a:t>
            </a:r>
            <a:r>
              <a:rPr lang="ar-IQ" dirty="0" err="1" smtClean="0"/>
              <a:t>الكيمياوية</a:t>
            </a:r>
            <a:r>
              <a:rPr lang="ar-IQ" dirty="0" smtClean="0"/>
              <a:t> </a:t>
            </a:r>
            <a:r>
              <a:rPr lang="ar-IQ" dirty="0" err="1" smtClean="0"/>
              <a:t>والاشعاع</a:t>
            </a:r>
            <a:r>
              <a:rPr lang="ar-IQ" dirty="0" smtClean="0"/>
              <a:t> : مثلاً التركيز العالي للكالسيوم يقلل من نسبة العبور بين الجينات على </a:t>
            </a:r>
            <a:r>
              <a:rPr lang="ar-IQ" dirty="0" err="1" smtClean="0"/>
              <a:t>كروموسوم</a:t>
            </a:r>
            <a:r>
              <a:rPr lang="ar-IQ" dirty="0" smtClean="0"/>
              <a:t> </a:t>
            </a:r>
            <a:r>
              <a:rPr lang="en-US" dirty="0" smtClean="0"/>
              <a:t>X</a:t>
            </a:r>
            <a:r>
              <a:rPr lang="ar-IQ" dirty="0" smtClean="0"/>
              <a:t> بينما يزداد العبور عند التعرض </a:t>
            </a:r>
            <a:r>
              <a:rPr lang="ar-IQ" dirty="0" err="1" smtClean="0"/>
              <a:t>للاشعاع</a:t>
            </a:r>
            <a:r>
              <a:rPr lang="ar-IQ" dirty="0" smtClean="0"/>
              <a:t> .</a:t>
            </a:r>
            <a:endParaRPr lang="en-US" dirty="0" smtClean="0"/>
          </a:p>
          <a:p>
            <a:pPr algn="just">
              <a:buNone/>
            </a:pPr>
            <a:r>
              <a:rPr lang="ar-IQ" dirty="0" smtClean="0"/>
              <a:t>5- تأثير النمط الوراثي </a:t>
            </a:r>
            <a:r>
              <a:rPr lang="en-US" dirty="0" smtClean="0"/>
              <a:t>:</a:t>
            </a:r>
            <a:r>
              <a:rPr lang="ar-IQ" dirty="0" smtClean="0"/>
              <a:t> تختلف نسبة العبور بين </a:t>
            </a:r>
            <a:r>
              <a:rPr lang="ar-IQ" dirty="0" err="1" smtClean="0"/>
              <a:t>جينين</a:t>
            </a:r>
            <a:r>
              <a:rPr lang="ar-IQ" dirty="0" smtClean="0"/>
              <a:t> معينين باختلاف النمط الوراثي للسلالات المختلفة .</a:t>
            </a:r>
          </a:p>
          <a:p>
            <a:pPr algn="just">
              <a:buNone/>
            </a:pPr>
            <a:r>
              <a:rPr lang="ar-IQ" dirty="0" smtClean="0"/>
              <a:t>6- تأثير </a:t>
            </a:r>
            <a:r>
              <a:rPr lang="ar-IQ" dirty="0" err="1" smtClean="0"/>
              <a:t>السنترومير</a:t>
            </a:r>
            <a:r>
              <a:rPr lang="ar-IQ" dirty="0" smtClean="0"/>
              <a:t> : حيث يقل العبور قرب مناطق  </a:t>
            </a:r>
            <a:r>
              <a:rPr lang="ar-IQ" dirty="0" err="1" smtClean="0"/>
              <a:t>السنتروميرات</a:t>
            </a:r>
            <a:r>
              <a:rPr lang="ar-IQ" dirty="0" smtClean="0"/>
              <a:t> ويزداد كلما ابتعدنا عن </a:t>
            </a:r>
            <a:r>
              <a:rPr lang="ar-IQ" dirty="0" err="1" smtClean="0"/>
              <a:t>السنترومير</a:t>
            </a:r>
            <a:r>
              <a:rPr lang="ar-IQ" dirty="0" smtClean="0"/>
              <a:t> .</a:t>
            </a:r>
            <a:endParaRPr lang="en-US" dirty="0" smtClean="0"/>
          </a:p>
          <a:p>
            <a:pPr algn="just"/>
            <a:endParaRPr lang="ar-IQ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dirty="0" smtClean="0"/>
              <a:t>الوحدة </a:t>
            </a:r>
            <a:r>
              <a:rPr lang="ar-IQ" dirty="0" err="1" smtClean="0"/>
              <a:t>الخرائطية</a:t>
            </a:r>
            <a:r>
              <a:rPr lang="ar-IQ" dirty="0" smtClean="0"/>
              <a:t> </a:t>
            </a:r>
            <a:r>
              <a:rPr lang="en-US" dirty="0" smtClean="0"/>
              <a:t> Map unit</a:t>
            </a:r>
            <a:r>
              <a:rPr lang="ar-IQ" dirty="0" smtClean="0"/>
              <a:t> </a:t>
            </a:r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 algn="just"/>
            <a:r>
              <a:rPr lang="ar-IQ" dirty="0" smtClean="0"/>
              <a:t> </a:t>
            </a:r>
            <a:r>
              <a:rPr lang="ar-IQ" dirty="0" err="1" smtClean="0"/>
              <a:t>ان</a:t>
            </a:r>
            <a:r>
              <a:rPr lang="ar-IQ" dirty="0" smtClean="0"/>
              <a:t> </a:t>
            </a:r>
            <a:r>
              <a:rPr lang="ar-IQ" dirty="0"/>
              <a:t>احتمال حدوث العبور يزداد بازدياد المسافة بين الجينيين لذا يكون الارتباط قوياً بين الجينات القريبة جداً من بعضها حيث يندر حدوث العبور بينها</a:t>
            </a:r>
            <a:endParaRPr lang="en-US" dirty="0"/>
          </a:p>
          <a:p>
            <a:pPr lvl="0" algn="just"/>
            <a:r>
              <a:rPr lang="ar-IQ" dirty="0"/>
              <a:t>تقاس المسافة بين الجينات </a:t>
            </a:r>
            <a:r>
              <a:rPr lang="ar-IQ" dirty="0" smtClean="0"/>
              <a:t>بوحدة </a:t>
            </a:r>
            <a:r>
              <a:rPr lang="ar-IQ" dirty="0"/>
              <a:t>قياس تدعى (وحدة المسافة الوراثية ) </a:t>
            </a:r>
            <a:r>
              <a:rPr lang="ar-IQ" dirty="0" err="1"/>
              <a:t>او</a:t>
            </a:r>
            <a:r>
              <a:rPr lang="ar-IQ" dirty="0"/>
              <a:t> الوحدة </a:t>
            </a:r>
            <a:r>
              <a:rPr lang="ar-IQ" dirty="0" err="1"/>
              <a:t>الخرائطية</a:t>
            </a:r>
            <a:r>
              <a:rPr lang="ar-IQ" dirty="0"/>
              <a:t> </a:t>
            </a:r>
            <a:r>
              <a:rPr lang="en-US" dirty="0"/>
              <a:t>Map unit</a:t>
            </a:r>
            <a:r>
              <a:rPr lang="ar-IQ" dirty="0"/>
              <a:t> وكذلك تدعى </a:t>
            </a:r>
            <a:r>
              <a:rPr lang="ar-IQ" dirty="0" err="1"/>
              <a:t>بسنتيموركان</a:t>
            </a:r>
            <a:r>
              <a:rPr lang="en-US" dirty="0" err="1"/>
              <a:t>Centimorgan</a:t>
            </a:r>
            <a:r>
              <a:rPr lang="ar-IQ" dirty="0"/>
              <a:t> </a:t>
            </a:r>
            <a:r>
              <a:rPr lang="ar-IQ" dirty="0" smtClean="0"/>
              <a:t>(تكريماً </a:t>
            </a:r>
            <a:r>
              <a:rPr lang="ar-IQ" dirty="0"/>
              <a:t>لعالم وراثة </a:t>
            </a:r>
            <a:r>
              <a:rPr lang="ar-IQ" dirty="0" smtClean="0"/>
              <a:t>الدروسوفيلا </a:t>
            </a:r>
            <a:r>
              <a:rPr lang="ar-IQ" dirty="0"/>
              <a:t>المشهور توماس هنت </a:t>
            </a:r>
            <a:r>
              <a:rPr lang="ar-IQ" dirty="0" smtClean="0"/>
              <a:t>موركان) وهي تعني </a:t>
            </a:r>
            <a:r>
              <a:rPr lang="ar-IQ" dirty="0"/>
              <a:t>المسافة بين الجينات المرتبطة </a:t>
            </a:r>
            <a:r>
              <a:rPr lang="ar-IQ" dirty="0" smtClean="0"/>
              <a:t>.</a:t>
            </a:r>
          </a:p>
          <a:p>
            <a:pPr algn="just"/>
            <a:r>
              <a:rPr lang="ar-IQ" dirty="0"/>
              <a:t>الوحدة </a:t>
            </a:r>
            <a:r>
              <a:rPr lang="ar-IQ" dirty="0" err="1"/>
              <a:t>الخرائطية</a:t>
            </a:r>
            <a:r>
              <a:rPr lang="ar-IQ" dirty="0"/>
              <a:t> تمثل المسافة الطولية على </a:t>
            </a:r>
            <a:r>
              <a:rPr lang="ar-IQ" dirty="0" err="1"/>
              <a:t>الكروموسوم</a:t>
            </a:r>
            <a:r>
              <a:rPr lang="ar-IQ" dirty="0"/>
              <a:t> التي يحدث على مداها عبور واحد في كل </a:t>
            </a:r>
            <a:r>
              <a:rPr lang="en-US" dirty="0"/>
              <a:t>100</a:t>
            </a:r>
            <a:r>
              <a:rPr lang="ar-IQ" dirty="0"/>
              <a:t> كميت وتستعمل لتقدير المسافة بين موقعين جينيين.</a:t>
            </a:r>
            <a:endParaRPr lang="en-US" dirty="0"/>
          </a:p>
          <a:p>
            <a:pPr lvl="0" algn="just"/>
            <a:endParaRPr lang="en-US" dirty="0"/>
          </a:p>
          <a:p>
            <a:pPr algn="just"/>
            <a:endParaRPr lang="ar-IQ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رسم الخرائط الوراثية</a:t>
            </a:r>
            <a:r>
              <a:rPr lang="en-U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Genetic 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Mapping </a:t>
            </a:r>
            <a:endParaRPr lang="ar-IQ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2">
                  <a:lumMod val="20000"/>
                  <a:lumOff val="8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501208"/>
          </a:xfrm>
        </p:spPr>
        <p:txBody>
          <a:bodyPr>
            <a:noAutofit/>
          </a:bodyPr>
          <a:lstStyle/>
          <a:p>
            <a:pPr algn="just"/>
            <a:r>
              <a:rPr lang="ar-IQ" sz="3600" dirty="0" smtClean="0"/>
              <a:t>اعتمادا على نسبة ظهور الاشكال الوراثية العبورية الجديدة بين اي جينين يمكن تحديد المسافة الوراثية التي تفصل بينهما بينهما .</a:t>
            </a:r>
          </a:p>
          <a:p>
            <a:pPr algn="just"/>
            <a:r>
              <a:rPr lang="ar-IQ" sz="3600" dirty="0" smtClean="0"/>
              <a:t>يتم تحديد الجينات فيما اذا كانت مرتبطة اي كانت واقعة على نفس الكروموسوم  من خلال اجراء التلقيح الاختباري لافراد الجيل الاول , فأذا ظهرت اشكال ابوية فقط اوجديدة عن الابوين بنسب اقل من الابوية , فهذا دلالة على وجود ارتباط بين الجينات سواء اكان تاما ام جزئيا.</a:t>
            </a:r>
          </a:p>
          <a:p>
            <a:pPr algn="just"/>
            <a:endParaRPr lang="ar-IQ" sz="3600" dirty="0" smtClean="0"/>
          </a:p>
          <a:p>
            <a:pPr algn="just"/>
            <a:endParaRPr lang="ar-IQ" sz="3600" dirty="0"/>
          </a:p>
        </p:txBody>
      </p:sp>
    </p:spTree>
    <p:extLst>
      <p:ext uri="{BB962C8B-B14F-4D97-AF65-F5344CB8AC3E}">
        <p14:creationId xmlns:p14="http://schemas.microsoft.com/office/powerpoint/2010/main" val="34276204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IQ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خلاصة </a:t>
            </a:r>
            <a:br>
              <a:rPr lang="ar-IQ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ar-IQ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كيفية تحديد المسافة الوراثية ؟</a:t>
            </a:r>
            <a:endParaRPr lang="ar-IQ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ar-IQ" dirty="0"/>
              <a:t>نسبة العبور بين أي زوج من الجينات تكون ثابتة ومحددة </a:t>
            </a:r>
            <a:r>
              <a:rPr lang="ar-IQ" dirty="0" smtClean="0"/>
              <a:t>.</a:t>
            </a:r>
          </a:p>
          <a:p>
            <a:pPr algn="just"/>
            <a:r>
              <a:rPr lang="ar-IQ" dirty="0" smtClean="0"/>
              <a:t> </a:t>
            </a:r>
            <a:r>
              <a:rPr lang="ar-IQ" dirty="0"/>
              <a:t>تختلف هذه النسبة بين </a:t>
            </a:r>
            <a:r>
              <a:rPr lang="ar-IQ" dirty="0" smtClean="0"/>
              <a:t>الأزواج </a:t>
            </a:r>
            <a:r>
              <a:rPr lang="ar-IQ" dirty="0"/>
              <a:t>المختلفة من الجينات,  ويعود ذلك </a:t>
            </a:r>
            <a:r>
              <a:rPr lang="ar-IQ" dirty="0" smtClean="0"/>
              <a:t>إلى أن </a:t>
            </a:r>
            <a:r>
              <a:rPr lang="ar-IQ" dirty="0"/>
              <a:t>كل </a:t>
            </a:r>
            <a:r>
              <a:rPr lang="ar-IQ" dirty="0" smtClean="0"/>
              <a:t>جين </a:t>
            </a:r>
            <a:r>
              <a:rPr lang="ar-IQ" dirty="0"/>
              <a:t>له موقع جيني ثابت ومحدد على </a:t>
            </a:r>
            <a:r>
              <a:rPr lang="ar-IQ" dirty="0" err="1"/>
              <a:t>الكروموسوم</a:t>
            </a:r>
            <a:r>
              <a:rPr lang="ar-IQ" dirty="0"/>
              <a:t> </a:t>
            </a:r>
            <a:r>
              <a:rPr lang="ar-IQ" dirty="0" smtClean="0"/>
              <a:t>.</a:t>
            </a:r>
          </a:p>
          <a:p>
            <a:pPr algn="just"/>
            <a:r>
              <a:rPr lang="ar-IQ" dirty="0" smtClean="0"/>
              <a:t> باستعمال </a:t>
            </a:r>
            <a:r>
              <a:rPr lang="ar-IQ" dirty="0"/>
              <a:t>نسب العبور بين </a:t>
            </a:r>
            <a:r>
              <a:rPr lang="ar-IQ" dirty="0" smtClean="0"/>
              <a:t>أزواج </a:t>
            </a:r>
            <a:r>
              <a:rPr lang="ar-IQ" dirty="0"/>
              <a:t>الجينات يمكن معرفة </a:t>
            </a:r>
            <a:r>
              <a:rPr lang="ar-IQ" dirty="0" smtClean="0"/>
              <a:t>المسافة الوراثية بينها وكذلك ترتيبها </a:t>
            </a:r>
            <a:r>
              <a:rPr lang="ar-IQ" dirty="0"/>
              <a:t>على </a:t>
            </a:r>
            <a:r>
              <a:rPr lang="ar-IQ" dirty="0" err="1"/>
              <a:t>الكروموسومات</a:t>
            </a:r>
            <a:r>
              <a:rPr lang="ar-IQ" dirty="0"/>
              <a:t> الحاملة لها </a:t>
            </a:r>
            <a:r>
              <a:rPr lang="ar-IQ" dirty="0" smtClean="0"/>
              <a:t>.</a:t>
            </a:r>
          </a:p>
          <a:p>
            <a:pPr algn="just"/>
            <a:r>
              <a:rPr lang="ar-IQ" dirty="0" smtClean="0"/>
              <a:t> تقاس المسافة الوراثية </a:t>
            </a:r>
            <a:r>
              <a:rPr lang="ar-IQ" dirty="0" err="1" smtClean="0"/>
              <a:t>ب</a:t>
            </a:r>
            <a:r>
              <a:rPr lang="ar-IQ" dirty="0" smtClean="0"/>
              <a:t> </a:t>
            </a:r>
            <a:r>
              <a:rPr lang="ar-IQ" dirty="0" err="1" smtClean="0"/>
              <a:t>السينتموركان</a:t>
            </a:r>
            <a:r>
              <a:rPr lang="ar-IQ" dirty="0" smtClean="0"/>
              <a:t> </a:t>
            </a:r>
            <a:r>
              <a:rPr lang="ar-IQ" dirty="0" err="1" smtClean="0"/>
              <a:t>او</a:t>
            </a:r>
            <a:r>
              <a:rPr lang="ar-IQ" dirty="0" smtClean="0"/>
              <a:t> وحدة </a:t>
            </a:r>
            <a:r>
              <a:rPr lang="ar-IQ" dirty="0" err="1" smtClean="0"/>
              <a:t>خرائطية</a:t>
            </a:r>
            <a:r>
              <a:rPr lang="ar-IQ" dirty="0" smtClean="0"/>
              <a:t> وهي تعادل نسبة العبور التي تحدث بين كل مئة </a:t>
            </a:r>
            <a:r>
              <a:rPr lang="ar-IQ" dirty="0" err="1" smtClean="0"/>
              <a:t>مشيج</a:t>
            </a:r>
            <a:r>
              <a:rPr lang="ar-IQ" dirty="0" smtClean="0"/>
              <a:t> . </a:t>
            </a:r>
          </a:p>
          <a:p>
            <a:pPr algn="just"/>
            <a:r>
              <a:rPr lang="ar-IQ" dirty="0" smtClean="0"/>
              <a:t>مثلا إذا كانت </a:t>
            </a:r>
            <a:r>
              <a:rPr lang="en-US" dirty="0" smtClean="0"/>
              <a:t>1%  </a:t>
            </a:r>
            <a:r>
              <a:rPr lang="ar-IQ" dirty="0" smtClean="0"/>
              <a:t>  , هذا يعني </a:t>
            </a:r>
            <a:r>
              <a:rPr lang="ar-IQ" dirty="0" err="1" smtClean="0"/>
              <a:t>ان</a:t>
            </a:r>
            <a:r>
              <a:rPr lang="ar-IQ" dirty="0" smtClean="0"/>
              <a:t> المسافة الوراثية هي وحدة </a:t>
            </a:r>
            <a:r>
              <a:rPr lang="ar-IQ" dirty="0" err="1" smtClean="0"/>
              <a:t>خرائطية</a:t>
            </a:r>
            <a:r>
              <a:rPr lang="ar-IQ" dirty="0" smtClean="0"/>
              <a:t> واحدة </a:t>
            </a:r>
            <a:r>
              <a:rPr lang="ar-IQ" dirty="0" err="1" smtClean="0"/>
              <a:t>او</a:t>
            </a:r>
            <a:r>
              <a:rPr lang="ar-IQ" dirty="0" smtClean="0"/>
              <a:t> </a:t>
            </a:r>
            <a:r>
              <a:rPr lang="ar-IQ" dirty="0" err="1" smtClean="0"/>
              <a:t>سنتيموركان</a:t>
            </a:r>
            <a:r>
              <a:rPr lang="ar-IQ" dirty="0" smtClean="0"/>
              <a:t> واحد , وهكذا </a:t>
            </a:r>
            <a:r>
              <a:rPr lang="ar-IQ" dirty="0" err="1" smtClean="0"/>
              <a:t>اذا</a:t>
            </a:r>
            <a:r>
              <a:rPr lang="ar-IQ" dirty="0" smtClean="0"/>
              <a:t> كانت </a:t>
            </a:r>
            <a:r>
              <a:rPr lang="en-US" dirty="0" smtClean="0"/>
              <a:t>2%,3%,5%,9%.........</a:t>
            </a:r>
            <a:endParaRPr lang="en-US" dirty="0"/>
          </a:p>
          <a:p>
            <a:pPr algn="just"/>
            <a:endParaRPr lang="ar-IQ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واجب</a:t>
            </a:r>
            <a:endParaRPr lang="ar-IQ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ar-IQ" dirty="0" smtClean="0"/>
              <a:t> / عند </a:t>
            </a:r>
            <a:r>
              <a:rPr lang="ar-IQ" dirty="0" err="1" smtClean="0"/>
              <a:t>تضريب</a:t>
            </a:r>
            <a:r>
              <a:rPr lang="ar-IQ" dirty="0" smtClean="0"/>
              <a:t> حشرة </a:t>
            </a:r>
            <a:r>
              <a:rPr lang="ar-IQ" dirty="0" err="1" smtClean="0"/>
              <a:t>دروسوفيلا</a:t>
            </a:r>
            <a:r>
              <a:rPr lang="ar-IQ" smtClean="0"/>
              <a:t> عديمة </a:t>
            </a:r>
            <a:r>
              <a:rPr lang="ar-IQ" dirty="0" smtClean="0"/>
              <a:t>العرق العرضي </a:t>
            </a:r>
            <a:r>
              <a:rPr lang="en-US" dirty="0" err="1" smtClean="0"/>
              <a:t>cv</a:t>
            </a:r>
            <a:r>
              <a:rPr lang="ar-IQ" dirty="0" smtClean="0"/>
              <a:t> مع ذكر ذو جناح مقطوع </a:t>
            </a:r>
            <a:r>
              <a:rPr lang="en-US" dirty="0" smtClean="0"/>
              <a:t>c</a:t>
            </a:r>
            <a:r>
              <a:rPr lang="ar-IQ" dirty="0" smtClean="0"/>
              <a:t> وعين خشنة</a:t>
            </a:r>
            <a:r>
              <a:rPr lang="en-US" dirty="0" err="1" smtClean="0"/>
              <a:t>ec</a:t>
            </a:r>
            <a:r>
              <a:rPr lang="en-US" dirty="0" smtClean="0"/>
              <a:t> </a:t>
            </a:r>
            <a:r>
              <a:rPr lang="ar-IQ" dirty="0" smtClean="0"/>
              <a:t> ولقحت إناث الجيل الأول مع ذكر اختباري حيث ظهرت النتائج التالية :   </a:t>
            </a:r>
            <a:endParaRPr lang="en-US" dirty="0" smtClean="0"/>
          </a:p>
          <a:p>
            <a:pPr algn="just"/>
            <a:r>
              <a:rPr lang="ar-IQ" dirty="0" smtClean="0"/>
              <a:t>ذكر ذو جناح مقطوع وعين خشنة </a:t>
            </a:r>
            <a:r>
              <a:rPr lang="en-US" dirty="0" smtClean="0"/>
              <a:t>x</a:t>
            </a:r>
            <a:r>
              <a:rPr lang="ar-IQ" dirty="0" err="1" smtClean="0"/>
              <a:t>انثى</a:t>
            </a:r>
            <a:r>
              <a:rPr lang="ar-IQ" dirty="0" smtClean="0"/>
              <a:t> عديمة العرق </a:t>
            </a:r>
            <a:endParaRPr lang="en-US" dirty="0" smtClean="0"/>
          </a:p>
          <a:p>
            <a:pPr algn="just"/>
            <a:r>
              <a:rPr lang="ar-IQ" dirty="0" smtClean="0"/>
              <a:t>                                 ذكر</a:t>
            </a:r>
            <a:r>
              <a:rPr lang="en-US" dirty="0" smtClean="0"/>
              <a:t>x</a:t>
            </a:r>
            <a:r>
              <a:rPr lang="ar-IQ" dirty="0" smtClean="0"/>
              <a:t> </a:t>
            </a:r>
            <a:r>
              <a:rPr lang="ar-IQ" dirty="0" err="1" smtClean="0"/>
              <a:t>انثى</a:t>
            </a:r>
            <a:r>
              <a:rPr lang="ar-IQ" dirty="0" smtClean="0"/>
              <a:t> </a:t>
            </a:r>
            <a:endParaRPr lang="en-US" dirty="0" smtClean="0"/>
          </a:p>
          <a:p>
            <a:pPr algn="just"/>
            <a:r>
              <a:rPr lang="ar-IQ" dirty="0" smtClean="0"/>
              <a:t>وعند تلقيح إناث الجيل الأول تلقيحا </a:t>
            </a:r>
            <a:r>
              <a:rPr lang="ar-IQ" dirty="0" err="1" smtClean="0"/>
              <a:t>اختباريا</a:t>
            </a:r>
            <a:r>
              <a:rPr lang="ar-IQ" dirty="0" smtClean="0"/>
              <a:t> مع ذكور متنحية فسنحصل على النتائج التالية :</a:t>
            </a:r>
            <a:endParaRPr lang="en-US" dirty="0" smtClean="0"/>
          </a:p>
          <a:p>
            <a:pPr algn="just"/>
            <a:endParaRPr lang="ar-IQ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186"/>
          </a:xfrm>
        </p:spPr>
        <p:txBody>
          <a:bodyPr>
            <a:noAutofit/>
          </a:bodyPr>
          <a:lstStyle/>
          <a:p>
            <a:r>
              <a:rPr lang="ar-IQ" sz="7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شكرا لكم</a:t>
            </a:r>
            <a:br>
              <a:rPr lang="ar-IQ" sz="7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endParaRPr lang="ar-IQ" sz="7200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ar-IQ" sz="8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2736"/>
            <a:ext cx="8892480" cy="5544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30617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Picture 2" descr="C:\Users\ahmed\Downloads\معايدات\اجمل النساء اخلاقا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9512" y="59014"/>
            <a:ext cx="8784976" cy="6786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9661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IQ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ar-IQ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ar-IQ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الخرائط الوراثية 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Genetic maps</a:t>
            </a:r>
            <a:r>
              <a:rPr lang="en-US" dirty="0" smtClean="0"/>
              <a:t/>
            </a:r>
            <a:br>
              <a:rPr lang="en-US" dirty="0" smtClean="0"/>
            </a:br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ar-IQ" dirty="0" smtClean="0"/>
              <a:t>يطلق مصطلح </a:t>
            </a:r>
            <a:r>
              <a:rPr lang="ar-IQ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الخرائط الوراثية </a:t>
            </a:r>
            <a:r>
              <a:rPr lang="en-U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Genetic maps </a:t>
            </a:r>
            <a:r>
              <a:rPr lang="ar-IQ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على </a:t>
            </a:r>
            <a:r>
              <a:rPr lang="ar-IQ" dirty="0" smtClean="0"/>
              <a:t>الخرائط </a:t>
            </a:r>
            <a:r>
              <a:rPr lang="ar-IQ" dirty="0"/>
              <a:t>الكروموسومية </a:t>
            </a:r>
            <a:r>
              <a:rPr lang="ar-IQ" dirty="0" smtClean="0"/>
              <a:t>  وهي </a:t>
            </a:r>
            <a:r>
              <a:rPr lang="ar-IQ" dirty="0"/>
              <a:t>تمثل "تخطيطاً للمواقع النسبية والمسافات بين الجينات في كل زمرة ارتباطية " وتستعمل الخرائط الوراثية في </a:t>
            </a:r>
            <a:endParaRPr lang="en-US" dirty="0"/>
          </a:p>
          <a:p>
            <a:pPr algn="just"/>
            <a:r>
              <a:rPr lang="ar-IQ" dirty="0"/>
              <a:t>1-تحديد التتابع الخطي الذي تترتب </a:t>
            </a:r>
            <a:r>
              <a:rPr lang="ar-IQ" dirty="0" err="1"/>
              <a:t>به</a:t>
            </a:r>
            <a:r>
              <a:rPr lang="ar-IQ" dirty="0"/>
              <a:t> العوامل الوراثية </a:t>
            </a:r>
            <a:r>
              <a:rPr lang="ar-IQ" dirty="0" smtClean="0"/>
              <a:t>(الجينات) بالنسبة </a:t>
            </a:r>
            <a:r>
              <a:rPr lang="ar-IQ" dirty="0"/>
              <a:t>لبعضها البعض .</a:t>
            </a:r>
            <a:endParaRPr lang="en-US" dirty="0"/>
          </a:p>
          <a:p>
            <a:pPr algn="just"/>
            <a:r>
              <a:rPr lang="ar-IQ" dirty="0"/>
              <a:t>2- تحديد المسافات الوراثية بين العوامل الوراثية الواقعة في </a:t>
            </a:r>
            <a:r>
              <a:rPr lang="ar-IQ" dirty="0" smtClean="0"/>
              <a:t>مجموعة </a:t>
            </a:r>
            <a:r>
              <a:rPr lang="ar-IQ" dirty="0" err="1" smtClean="0"/>
              <a:t>ارتباطية</a:t>
            </a:r>
            <a:r>
              <a:rPr lang="ar-IQ" dirty="0" smtClean="0"/>
              <a:t> </a:t>
            </a:r>
            <a:r>
              <a:rPr lang="ar-IQ" dirty="0"/>
              <a:t>واحدة 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IQ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الترتيب الخطي للجينات والمسافة الوراثية بينها </a:t>
            </a:r>
            <a:endParaRPr lang="ar-IQ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050" name="Picture 2" descr="C:\Users\مكتب الشمس\Desktop\keL990Q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700808"/>
            <a:ext cx="8136904" cy="51571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الوضع </a:t>
            </a:r>
            <a:r>
              <a:rPr lang="ar-IQ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التجاذبي</a:t>
            </a:r>
            <a:r>
              <a:rPr lang="ar-IQ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ar-IQ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والتنافري</a:t>
            </a:r>
            <a:r>
              <a:rPr lang="ar-IQ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ar-IQ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للأليلات</a:t>
            </a:r>
            <a:r>
              <a:rPr lang="ar-IQ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endParaRPr lang="ar-IQ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1026" name="Picture 2" descr="C:\Users\مكتب الشمس\Desktop\cFX51F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12776"/>
            <a:ext cx="9144000" cy="54452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IQ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المسافة الوراثية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Genetic Distance </a:t>
            </a:r>
            <a:endParaRPr lang="ar-IQ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ar-IQ" dirty="0" smtClean="0"/>
              <a:t>تعتمد الحسابات على نتيجة التلقيح الاختباري </a:t>
            </a:r>
            <a:r>
              <a:rPr lang="ar-IQ" dirty="0" err="1" smtClean="0"/>
              <a:t>اذا</a:t>
            </a:r>
            <a:r>
              <a:rPr lang="ar-IQ" dirty="0" smtClean="0"/>
              <a:t> كانت نسبة التراكيب الجديدة بين </a:t>
            </a:r>
            <a:r>
              <a:rPr lang="ar-IQ" dirty="0" err="1" smtClean="0"/>
              <a:t>جينين</a:t>
            </a:r>
            <a:r>
              <a:rPr lang="ar-IQ" dirty="0" smtClean="0"/>
              <a:t> اقل بكثير من نسبة التراكيب الأبوية, فهذا يعني وجودهما على نفس </a:t>
            </a:r>
            <a:r>
              <a:rPr lang="ar-IQ" dirty="0" err="1" smtClean="0"/>
              <a:t>الكروموسوم</a:t>
            </a:r>
            <a:r>
              <a:rPr lang="ar-IQ" dirty="0" smtClean="0"/>
              <a:t> . </a:t>
            </a:r>
          </a:p>
          <a:p>
            <a:pPr algn="just"/>
            <a:r>
              <a:rPr lang="ar-IQ" dirty="0" smtClean="0"/>
              <a:t>تحديد المسافة بينهما تعتمد على نسبة </a:t>
            </a:r>
            <a:r>
              <a:rPr lang="ar-IQ" dirty="0" err="1" smtClean="0"/>
              <a:t>العبوراو</a:t>
            </a:r>
            <a:r>
              <a:rPr lang="ar-IQ" dirty="0" smtClean="0"/>
              <a:t> نسبة الاتحادات الجديدة  .</a:t>
            </a:r>
          </a:p>
          <a:p>
            <a:pPr algn="just"/>
            <a:r>
              <a:rPr lang="ar-IQ" dirty="0" smtClean="0"/>
              <a:t>إن نسبة حدوث العبور بمقدار </a:t>
            </a:r>
            <a:r>
              <a:rPr lang="en-US" dirty="0" smtClean="0"/>
              <a:t>1</a:t>
            </a:r>
            <a:r>
              <a:rPr lang="ar-IQ" dirty="0" smtClean="0"/>
              <a:t>% تساوي وحدة خرائطية</a:t>
            </a:r>
            <a:r>
              <a:rPr lang="en-US" dirty="0" smtClean="0"/>
              <a:t>map unit </a:t>
            </a:r>
            <a:r>
              <a:rPr lang="ar-IQ" dirty="0" smtClean="0"/>
              <a:t>واحدة , او ما يدعى بالسينتموركان</a:t>
            </a:r>
            <a:r>
              <a:rPr lang="en-US" dirty="0" err="1" smtClean="0"/>
              <a:t>Centimorgan</a:t>
            </a:r>
            <a:r>
              <a:rPr lang="en-US" dirty="0" smtClean="0"/>
              <a:t> </a:t>
            </a:r>
            <a:r>
              <a:rPr lang="ar-IQ" dirty="0" smtClean="0"/>
              <a:t>  .</a:t>
            </a:r>
          </a:p>
          <a:p>
            <a:pPr algn="just"/>
            <a:r>
              <a:rPr lang="ar-IQ" dirty="0" smtClean="0"/>
              <a:t> الوحدة الخرائطية</a:t>
            </a:r>
            <a:r>
              <a:rPr lang="en-US" dirty="0" smtClean="0"/>
              <a:t>: map unit </a:t>
            </a:r>
            <a:r>
              <a:rPr lang="ar-IQ" dirty="0" smtClean="0"/>
              <a:t>  تمثل الوحدة الخرائطية الواحدة نسبة حدوث العبور لكل مئة مشيج , وهي تعني انه من بين مئة مشيج ناتج من الانقسام , مشيج واحد فقط يحمل اشكال عبورية جديدة .</a:t>
            </a:r>
          </a:p>
        </p:txBody>
      </p:sp>
    </p:spTree>
    <p:extLst>
      <p:ext uri="{BB962C8B-B14F-4D97-AF65-F5344CB8AC3E}">
        <p14:creationId xmlns:p14="http://schemas.microsoft.com/office/powerpoint/2010/main" val="16174292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IQ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نتائج التلقيح الاختباري في حالة الجينات المرتبطة</a:t>
            </a:r>
            <a:endParaRPr lang="ar-IQ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1026" name="Picture 2" descr="C:\Users\مكتب الشمس\Desktop\MGA2-06-11smc_ci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28800"/>
            <a:ext cx="9144000" cy="5229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IQ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كيفية حساب المسافة الوراثية التي تفصل بين </a:t>
            </a:r>
            <a:r>
              <a:rPr lang="ar-IQ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جينين</a:t>
            </a:r>
            <a:r>
              <a:rPr lang="ar-IQ" dirty="0" smtClean="0"/>
              <a:t> </a:t>
            </a:r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ar-IQ" dirty="0" smtClean="0"/>
              <a:t>يمكن حساب المسافة الوراثية بأكثر من طريقة :</a:t>
            </a:r>
          </a:p>
          <a:p>
            <a:pPr algn="just">
              <a:buFont typeface="Wingdings" pitchFamily="2" charset="2"/>
              <a:buChar char="q"/>
            </a:pPr>
            <a:r>
              <a:rPr lang="ar-IQ" dirty="0" smtClean="0"/>
              <a:t> في حالة وجود نسبة عبور مئوية  </a:t>
            </a:r>
            <a:r>
              <a:rPr lang="ar-IQ" dirty="0" err="1" smtClean="0"/>
              <a:t>او</a:t>
            </a:r>
            <a:r>
              <a:rPr lang="ar-IQ" dirty="0" smtClean="0"/>
              <a:t> نسبة </a:t>
            </a:r>
            <a:r>
              <a:rPr lang="ar-IQ" dirty="0" err="1" smtClean="0"/>
              <a:t>كيازما</a:t>
            </a:r>
            <a:r>
              <a:rPr lang="ar-IQ" dirty="0" smtClean="0"/>
              <a:t> </a:t>
            </a:r>
          </a:p>
          <a:p>
            <a:pPr algn="just">
              <a:buFont typeface="Wingdings" pitchFamily="2" charset="2"/>
              <a:buChar char="v"/>
            </a:pPr>
            <a:r>
              <a:rPr lang="ar-IQ" dirty="0" smtClean="0"/>
              <a:t> </a:t>
            </a:r>
            <a:r>
              <a:rPr lang="ar-IQ" dirty="0" err="1" smtClean="0"/>
              <a:t>اذا</a:t>
            </a:r>
            <a:r>
              <a:rPr lang="ar-IQ" dirty="0" smtClean="0"/>
              <a:t> كانت نسبة العبور بين </a:t>
            </a:r>
            <a:r>
              <a:rPr lang="ar-IQ" dirty="0" err="1" smtClean="0"/>
              <a:t>جينين</a:t>
            </a:r>
            <a:r>
              <a:rPr lang="ar-IQ" dirty="0" smtClean="0"/>
              <a:t> هي </a:t>
            </a:r>
            <a:r>
              <a:rPr lang="en-US" dirty="0" smtClean="0"/>
              <a:t>15 </a:t>
            </a:r>
            <a:r>
              <a:rPr lang="ar-IQ" dirty="0" smtClean="0"/>
              <a:t>% . فما هي المسافة الوراثية بينهما ؟ </a:t>
            </a:r>
          </a:p>
          <a:p>
            <a:pPr algn="just">
              <a:buNone/>
            </a:pPr>
            <a:r>
              <a:rPr lang="ar-IQ" dirty="0" smtClean="0"/>
              <a:t>      ج </a:t>
            </a:r>
            <a:r>
              <a:rPr lang="en-US" dirty="0" smtClean="0"/>
              <a:t>/</a:t>
            </a:r>
            <a:r>
              <a:rPr lang="ar-IQ" dirty="0" smtClean="0"/>
              <a:t>   نسبة العبور = المسافة الوراثية </a:t>
            </a:r>
          </a:p>
          <a:p>
            <a:pPr algn="just">
              <a:buNone/>
            </a:pPr>
            <a:r>
              <a:rPr lang="ar-IQ" dirty="0" smtClean="0"/>
              <a:t>     إذن المسافة الوراثية = </a:t>
            </a:r>
            <a:r>
              <a:rPr lang="en-US" dirty="0" smtClean="0"/>
              <a:t>15 </a:t>
            </a:r>
            <a:r>
              <a:rPr lang="ar-IQ" dirty="0" smtClean="0"/>
              <a:t> وحدة </a:t>
            </a:r>
            <a:r>
              <a:rPr lang="ar-IQ" dirty="0" err="1" smtClean="0"/>
              <a:t>خرائطية</a:t>
            </a:r>
            <a:r>
              <a:rPr lang="ar-IQ" dirty="0" smtClean="0"/>
              <a:t> </a:t>
            </a:r>
          </a:p>
          <a:p>
            <a:pPr algn="just">
              <a:buFont typeface="Wingdings" pitchFamily="2" charset="2"/>
              <a:buChar char="v"/>
            </a:pPr>
            <a:r>
              <a:rPr lang="ar-IQ" dirty="0" smtClean="0"/>
              <a:t>إذا كانت نسبة </a:t>
            </a:r>
            <a:r>
              <a:rPr lang="ar-IQ" dirty="0" err="1" smtClean="0"/>
              <a:t>الكيازما</a:t>
            </a:r>
            <a:r>
              <a:rPr lang="ar-IQ" dirty="0" smtClean="0"/>
              <a:t> بين </a:t>
            </a:r>
            <a:r>
              <a:rPr lang="ar-IQ" dirty="0" err="1" smtClean="0"/>
              <a:t>جينين</a:t>
            </a:r>
            <a:r>
              <a:rPr lang="en-US" dirty="0" smtClean="0"/>
              <a:t>15 </a:t>
            </a:r>
            <a:r>
              <a:rPr lang="ar-IQ" dirty="0" smtClean="0"/>
              <a:t> %. احسب المسافة الوراثية بينهما .</a:t>
            </a:r>
          </a:p>
          <a:p>
            <a:pPr algn="just"/>
            <a:r>
              <a:rPr lang="ar-IQ" dirty="0" smtClean="0"/>
              <a:t>ج</a:t>
            </a:r>
            <a:r>
              <a:rPr lang="en-US" dirty="0" smtClean="0"/>
              <a:t>/</a:t>
            </a:r>
            <a:r>
              <a:rPr lang="ar-IQ" dirty="0" smtClean="0"/>
              <a:t>نسبة العبور = نصف نسبة </a:t>
            </a:r>
            <a:r>
              <a:rPr lang="ar-IQ" dirty="0" err="1" smtClean="0"/>
              <a:t>الكيازما</a:t>
            </a:r>
            <a:r>
              <a:rPr lang="ar-IQ" dirty="0" smtClean="0"/>
              <a:t> = </a:t>
            </a:r>
            <a:r>
              <a:rPr lang="en-US" dirty="0" smtClean="0"/>
              <a:t>7.5%</a:t>
            </a:r>
            <a:r>
              <a:rPr lang="ar-IQ" dirty="0" smtClean="0"/>
              <a:t> </a:t>
            </a:r>
          </a:p>
          <a:p>
            <a:pPr algn="just"/>
            <a:r>
              <a:rPr lang="ar-IQ" dirty="0" smtClean="0"/>
              <a:t>إذن المسافة الوراثية هي </a:t>
            </a:r>
            <a:r>
              <a:rPr lang="en-US" dirty="0" smtClean="0"/>
              <a:t>7.5</a:t>
            </a:r>
            <a:r>
              <a:rPr lang="ar-IQ" dirty="0" smtClean="0"/>
              <a:t> </a:t>
            </a:r>
            <a:r>
              <a:rPr lang="ar-IQ" dirty="0" err="1" smtClean="0"/>
              <a:t>سينتيموركان</a:t>
            </a:r>
            <a:r>
              <a:rPr lang="ar-IQ" dirty="0" smtClean="0"/>
              <a:t> .</a:t>
            </a:r>
            <a:endParaRPr lang="ar-IQ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IQ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كيفية حساب المسافة الوراثية التي تفصل بين </a:t>
            </a:r>
            <a:r>
              <a:rPr lang="ar-IQ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جينين</a:t>
            </a:r>
            <a:endParaRPr lang="ar-IQ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 fontScale="77500" lnSpcReduction="20000"/>
          </a:bodyPr>
          <a:lstStyle/>
          <a:p>
            <a:pPr algn="just">
              <a:buFont typeface="Wingdings" pitchFamily="2" charset="2"/>
              <a:buChar char="q"/>
            </a:pPr>
            <a:r>
              <a:rPr lang="ar-IQ" dirty="0" err="1" smtClean="0"/>
              <a:t>اذا</a:t>
            </a:r>
            <a:r>
              <a:rPr lang="ar-IQ" dirty="0" smtClean="0"/>
              <a:t> كانت نسبة التركيب الأبوية بين </a:t>
            </a:r>
            <a:r>
              <a:rPr lang="ar-IQ" dirty="0" err="1" smtClean="0"/>
              <a:t>الجينين</a:t>
            </a:r>
            <a:r>
              <a:rPr lang="ar-IQ" dirty="0" smtClean="0"/>
              <a:t> </a:t>
            </a:r>
            <a:r>
              <a:rPr lang="en-US" dirty="0" smtClean="0"/>
              <a:t>A ,B</a:t>
            </a:r>
            <a:r>
              <a:rPr lang="ar-IQ" dirty="0" smtClean="0"/>
              <a:t>هي </a:t>
            </a:r>
            <a:r>
              <a:rPr lang="en-US" dirty="0" smtClean="0"/>
              <a:t>84% </a:t>
            </a:r>
            <a:r>
              <a:rPr lang="ar-IQ" dirty="0" smtClean="0"/>
              <a:t> وكانت </a:t>
            </a:r>
            <a:r>
              <a:rPr lang="ar-IQ" dirty="0" err="1" smtClean="0"/>
              <a:t>الأليلات</a:t>
            </a:r>
            <a:r>
              <a:rPr lang="ar-IQ" dirty="0" smtClean="0"/>
              <a:t> في الآباء في وضع تجاذبي . احسب المسافة الوراثية بين </a:t>
            </a:r>
            <a:r>
              <a:rPr lang="ar-IQ" dirty="0" err="1" smtClean="0"/>
              <a:t>الجينين</a:t>
            </a:r>
            <a:r>
              <a:rPr lang="ar-IQ" dirty="0" smtClean="0"/>
              <a:t> . ما هو ترتيب </a:t>
            </a:r>
            <a:r>
              <a:rPr lang="ar-IQ" dirty="0" err="1" smtClean="0"/>
              <a:t>الأليلات</a:t>
            </a:r>
            <a:r>
              <a:rPr lang="ar-IQ" dirty="0" smtClean="0"/>
              <a:t> في التراكيب العبورية ؟ احسب النسبة المئوية للأمشاج الأبوية والعبورية . </a:t>
            </a:r>
          </a:p>
          <a:p>
            <a:pPr algn="just">
              <a:buNone/>
            </a:pPr>
            <a:r>
              <a:rPr lang="ar-IQ" dirty="0" smtClean="0"/>
              <a:t>طالما </a:t>
            </a:r>
            <a:r>
              <a:rPr lang="ar-IQ" dirty="0" err="1" smtClean="0"/>
              <a:t>ان</a:t>
            </a:r>
            <a:r>
              <a:rPr lang="ar-IQ" dirty="0" smtClean="0"/>
              <a:t> نسبة التركيب الأبوية =</a:t>
            </a:r>
            <a:r>
              <a:rPr lang="en-US" dirty="0" smtClean="0"/>
              <a:t> 84% </a:t>
            </a:r>
            <a:r>
              <a:rPr lang="ar-IQ" dirty="0" err="1" smtClean="0"/>
              <a:t>اذن</a:t>
            </a:r>
            <a:r>
              <a:rPr lang="ar-IQ" dirty="0" smtClean="0"/>
              <a:t> نسبة التركيب العبورية هي </a:t>
            </a:r>
            <a:r>
              <a:rPr lang="en-US" dirty="0" smtClean="0"/>
              <a:t>100-84  =16</a:t>
            </a:r>
            <a:r>
              <a:rPr lang="ar-IQ" dirty="0" smtClean="0"/>
              <a:t> أي  = </a:t>
            </a:r>
            <a:r>
              <a:rPr lang="en-US" dirty="0" smtClean="0"/>
              <a:t>16% </a:t>
            </a:r>
            <a:r>
              <a:rPr lang="ar-IQ" dirty="0" smtClean="0"/>
              <a:t>    .</a:t>
            </a:r>
            <a:endParaRPr lang="en-US" dirty="0" smtClean="0"/>
          </a:p>
          <a:p>
            <a:pPr algn="just">
              <a:buNone/>
            </a:pPr>
            <a:r>
              <a:rPr lang="ar-IQ" dirty="0" smtClean="0"/>
              <a:t>نسبة العبور = المسافة  الوراثية = </a:t>
            </a:r>
            <a:r>
              <a:rPr lang="en-US" dirty="0" smtClean="0"/>
              <a:t>  16  </a:t>
            </a:r>
            <a:r>
              <a:rPr lang="ar-IQ" dirty="0" err="1" smtClean="0"/>
              <a:t>سينتيموركان</a:t>
            </a:r>
            <a:r>
              <a:rPr lang="ar-IQ" dirty="0" smtClean="0"/>
              <a:t> أو وحدة </a:t>
            </a:r>
            <a:r>
              <a:rPr lang="ar-IQ" dirty="0" err="1" smtClean="0"/>
              <a:t>خرائطية</a:t>
            </a:r>
            <a:r>
              <a:rPr lang="ar-IQ" dirty="0" smtClean="0"/>
              <a:t> .</a:t>
            </a:r>
          </a:p>
          <a:p>
            <a:pPr algn="just">
              <a:buNone/>
            </a:pPr>
            <a:r>
              <a:rPr lang="ar-IQ" dirty="0" err="1" smtClean="0"/>
              <a:t>اذا</a:t>
            </a:r>
            <a:r>
              <a:rPr lang="ar-IQ" dirty="0" smtClean="0"/>
              <a:t> كان الآباء في وضع تجاذبي </a:t>
            </a:r>
            <a:r>
              <a:rPr lang="en-US" dirty="0" smtClean="0"/>
              <a:t> , AB/</a:t>
            </a:r>
            <a:r>
              <a:rPr lang="en-US" dirty="0" err="1" smtClean="0"/>
              <a:t>ab</a:t>
            </a:r>
            <a:r>
              <a:rPr lang="en-US" dirty="0" smtClean="0"/>
              <a:t> </a:t>
            </a:r>
            <a:r>
              <a:rPr lang="ar-IQ" dirty="0" smtClean="0"/>
              <a:t>فأن التراكيب العبورية في وضع تنافري  </a:t>
            </a:r>
            <a:r>
              <a:rPr lang="ar-IQ" dirty="0" err="1" smtClean="0"/>
              <a:t>اي</a:t>
            </a:r>
            <a:r>
              <a:rPr lang="ar-IQ" dirty="0" smtClean="0"/>
              <a:t> </a:t>
            </a:r>
            <a:r>
              <a:rPr lang="en-US" dirty="0" err="1" smtClean="0"/>
              <a:t>Aa</a:t>
            </a:r>
            <a:r>
              <a:rPr lang="en-US" dirty="0" smtClean="0"/>
              <a:t>/Bb</a:t>
            </a:r>
            <a:r>
              <a:rPr lang="ar-IQ" dirty="0" smtClean="0"/>
              <a:t> .</a:t>
            </a:r>
          </a:p>
          <a:p>
            <a:pPr algn="just">
              <a:buNone/>
            </a:pPr>
            <a:r>
              <a:rPr lang="ar-IQ" dirty="0" smtClean="0"/>
              <a:t>نسبة الأمشاج الأبوية =</a:t>
            </a:r>
            <a:r>
              <a:rPr lang="en-US" dirty="0" smtClean="0"/>
              <a:t>42% </a:t>
            </a:r>
            <a:r>
              <a:rPr lang="ar-IQ" dirty="0" smtClean="0"/>
              <a:t> لكل من </a:t>
            </a:r>
            <a:r>
              <a:rPr lang="en-US" dirty="0" err="1" smtClean="0"/>
              <a:t>AB,ab</a:t>
            </a:r>
            <a:r>
              <a:rPr lang="ar-IQ" dirty="0" smtClean="0"/>
              <a:t> .</a:t>
            </a:r>
          </a:p>
          <a:p>
            <a:pPr algn="just">
              <a:buNone/>
            </a:pPr>
            <a:r>
              <a:rPr lang="ar-IQ" dirty="0" smtClean="0"/>
              <a:t>نسبة الأمشاج العبورية =</a:t>
            </a:r>
            <a:r>
              <a:rPr lang="en-US" dirty="0" smtClean="0"/>
              <a:t>8% </a:t>
            </a:r>
            <a:r>
              <a:rPr lang="ar-IQ" dirty="0" smtClean="0"/>
              <a:t> لكل من </a:t>
            </a:r>
            <a:r>
              <a:rPr lang="en-US" dirty="0" err="1" smtClean="0"/>
              <a:t>Aa</a:t>
            </a:r>
            <a:r>
              <a:rPr lang="en-US" dirty="0" smtClean="0"/>
              <a:t>, Bb</a:t>
            </a:r>
            <a:r>
              <a:rPr lang="ar-IQ" dirty="0" smtClean="0"/>
              <a:t> .</a:t>
            </a:r>
          </a:p>
          <a:p>
            <a:pPr algn="just">
              <a:buFont typeface="Wingdings" pitchFamily="2" charset="2"/>
              <a:buChar char="q"/>
            </a:pPr>
            <a:r>
              <a:rPr lang="ar-IQ" dirty="0" smtClean="0"/>
              <a:t>اعد نفس المثال في حالة إذا كانت الأليلات في الاباء  في وضع تنافري  .</a:t>
            </a:r>
          </a:p>
          <a:p>
            <a:pPr algn="just"/>
            <a:endParaRPr lang="ar-IQ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23056</TotalTime>
  <Words>1263</Words>
  <Application>Microsoft Office PowerPoint</Application>
  <PresentationFormat>عرض على الشاشة (3:4)‏</PresentationFormat>
  <Paragraphs>97</Paragraphs>
  <Slides>26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26</vt:i4>
      </vt:variant>
    </vt:vector>
  </HeadingPairs>
  <TitlesOfParts>
    <vt:vector size="27" baseType="lpstr">
      <vt:lpstr>سمة Office</vt:lpstr>
      <vt:lpstr>     بسم الله الرحمن الرحيم   محاضرات علم الوراثة Genetics قياس المسافة الوراثية ورسم الخرائط الوراثية genetic distance &amp; genetic maps Part II   المرحلة الثالثة – قسم علوم الحياة       </vt:lpstr>
      <vt:lpstr>أهداف المحاضرة</vt:lpstr>
      <vt:lpstr> الخرائط الوراثية Genetic maps </vt:lpstr>
      <vt:lpstr>الترتيب الخطي للجينات والمسافة الوراثية بينها </vt:lpstr>
      <vt:lpstr>الوضع التجاذبي والتنافري للأليلات </vt:lpstr>
      <vt:lpstr>المسافة الوراثيةGenetic Distance </vt:lpstr>
      <vt:lpstr>نتائج التلقيح الاختباري في حالة الجينات المرتبطة</vt:lpstr>
      <vt:lpstr>كيفية حساب المسافة الوراثية التي تفصل بين جينين </vt:lpstr>
      <vt:lpstr>كيفية حساب المسافة الوراثية التي تفصل بين جينين</vt:lpstr>
      <vt:lpstr> التضريب الاختباري للثنائي الهجين Dihybride    او تضريب النقطتين Two point cross  </vt:lpstr>
      <vt:lpstr>كيفية حساب المسافة الوراثية التي تفصل بين جينين </vt:lpstr>
      <vt:lpstr> التضريب الاختباري لثلاث نقاط Three point cross  </vt:lpstr>
      <vt:lpstr> التضريب الاختباري لثلاث نقاط Three point cross  </vt:lpstr>
      <vt:lpstr> العبور المزدوج بين ثلاث جينات double crossing over </vt:lpstr>
      <vt:lpstr>حساب النسبة المئوية للتراكيب الوراثية الجديدة Recombinant Frequency  RF</vt:lpstr>
      <vt:lpstr>حساب نسبة العبور المفرد بين الجينينs , g    </vt:lpstr>
      <vt:lpstr> حساب نسبة العبور المفرد بين الجينين l,g  </vt:lpstr>
      <vt:lpstr>حساب المسافات الوراثية بين الجينات</vt:lpstr>
      <vt:lpstr>العوامل المؤثرة في العبور الوراثي  </vt:lpstr>
      <vt:lpstr>عرض تقديمي في PowerPoint</vt:lpstr>
      <vt:lpstr>الوحدة الخرائطية  Map unit </vt:lpstr>
      <vt:lpstr>رسم الخرائط الوراثية Genetic Mapping </vt:lpstr>
      <vt:lpstr>خلاصة  كيفية تحديد المسافة الوراثية ؟</vt:lpstr>
      <vt:lpstr>واجب</vt:lpstr>
      <vt:lpstr>شكرا لكم </vt:lpstr>
      <vt:lpstr>عرض تقديمي في PowerPoint</vt:lpstr>
    </vt:vector>
  </TitlesOfParts>
  <Company>SACC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قياس المسافة الوراثية ورسم الخرائط الوراثية </dc:title>
  <dc:creator>مكتب الشمس</dc:creator>
  <cp:lastModifiedBy>ahmed</cp:lastModifiedBy>
  <cp:revision>55</cp:revision>
  <dcterms:created xsi:type="dcterms:W3CDTF">2021-05-17T19:22:16Z</dcterms:created>
  <dcterms:modified xsi:type="dcterms:W3CDTF">2022-02-06T06:28:36Z</dcterms:modified>
</cp:coreProperties>
</file>